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64" r:id="rId2"/>
    <p:sldId id="316" r:id="rId3"/>
    <p:sldId id="265" r:id="rId4"/>
    <p:sldId id="266" r:id="rId5"/>
    <p:sldId id="267" r:id="rId6"/>
    <p:sldId id="304" r:id="rId7"/>
    <p:sldId id="305" r:id="rId8"/>
    <p:sldId id="306" r:id="rId9"/>
    <p:sldId id="307" r:id="rId10"/>
    <p:sldId id="308" r:id="rId11"/>
    <p:sldId id="309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317" r:id="rId26"/>
    <p:sldId id="318" r:id="rId27"/>
    <p:sldId id="319" r:id="rId28"/>
    <p:sldId id="310" r:id="rId29"/>
    <p:sldId id="311" r:id="rId30"/>
    <p:sldId id="312" r:id="rId31"/>
    <p:sldId id="313" r:id="rId32"/>
    <p:sldId id="314" r:id="rId33"/>
    <p:sldId id="315" r:id="rId34"/>
    <p:sldId id="296" r:id="rId35"/>
    <p:sldId id="297" r:id="rId36"/>
    <p:sldId id="262" r:id="rId37"/>
    <p:sldId id="263" r:id="rId38"/>
    <p:sldId id="298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5" d="100"/>
          <a:sy n="115" d="100"/>
        </p:scale>
        <p:origin x="-152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Work\4th%20year\Group%20project\Car%20development\New%20Fluent\Ahmed%20resul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G:\Individual%20Dissy\Velocity%20func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83821240953701"/>
          <c:y val="9.5750741667432901E-2"/>
          <c:w val="0.70178573472984096"/>
          <c:h val="0.803915036127552"/>
        </c:manualLayout>
      </c:layout>
      <c:scatterChart>
        <c:scatterStyle val="smoothMarker"/>
        <c:varyColors val="0"/>
        <c:ser>
          <c:idx val="2"/>
          <c:order val="0"/>
          <c:tx>
            <c:v>Tet's (PD)</c:v>
          </c:tx>
          <c:marker>
            <c:symbol val="triangle"/>
            <c:size val="5"/>
            <c:spPr>
              <a:pattFill prst="pct90">
                <a:fgClr>
                  <a:srgbClr val="92D050"/>
                </a:fgClr>
                <a:bgClr>
                  <a:schemeClr val="bg1"/>
                </a:bgClr>
              </a:pattFill>
            </c:spPr>
          </c:marker>
          <c:xVal>
            <c:numRef>
              <c:f>Comparison!$D$5:$D$13</c:f>
              <c:numCache>
                <c:formatCode>General</c:formatCode>
                <c:ptCount val="9"/>
                <c:pt idx="0">
                  <c:v>23161</c:v>
                </c:pt>
                <c:pt idx="1">
                  <c:v>192231</c:v>
                </c:pt>
                <c:pt idx="2">
                  <c:v>267018</c:v>
                </c:pt>
                <c:pt idx="3">
                  <c:v>574786</c:v>
                </c:pt>
                <c:pt idx="4">
                  <c:v>1003046</c:v>
                </c:pt>
                <c:pt idx="5">
                  <c:v>1613160</c:v>
                </c:pt>
                <c:pt idx="6">
                  <c:v>2120754</c:v>
                </c:pt>
                <c:pt idx="7">
                  <c:v>2552671</c:v>
                </c:pt>
                <c:pt idx="8">
                  <c:v>3961136</c:v>
                </c:pt>
              </c:numCache>
            </c:numRef>
          </c:xVal>
          <c:yVal>
            <c:numRef>
              <c:f>Comparison!$H$5:$H$13</c:f>
              <c:numCache>
                <c:formatCode>General</c:formatCode>
                <c:ptCount val="9"/>
                <c:pt idx="0">
                  <c:v>0.66318999999999995</c:v>
                </c:pt>
                <c:pt idx="1">
                  <c:v>0.46227000000000001</c:v>
                </c:pt>
                <c:pt idx="2">
                  <c:v>0.44666</c:v>
                </c:pt>
                <c:pt idx="3">
                  <c:v>0.38079000000000002</c:v>
                </c:pt>
                <c:pt idx="4">
                  <c:v>0.35769000000000001</c:v>
                </c:pt>
                <c:pt idx="5">
                  <c:v>0.33168999999999998</c:v>
                </c:pt>
                <c:pt idx="6">
                  <c:v>0.32395000000000002</c:v>
                </c:pt>
                <c:pt idx="7">
                  <c:v>0.32088</c:v>
                </c:pt>
                <c:pt idx="8">
                  <c:v>0.31514999999999999</c:v>
                </c:pt>
              </c:numCache>
            </c:numRef>
          </c:yVal>
          <c:smooth val="1"/>
        </c:ser>
        <c:ser>
          <c:idx val="3"/>
          <c:order val="1"/>
          <c:tx>
            <c:strRef>
              <c:f>Comparison!$I$4</c:f>
              <c:strCache>
                <c:ptCount val="1"/>
                <c:pt idx="0">
                  <c:v>Hybrid</c:v>
                </c:pt>
              </c:strCache>
            </c:strRef>
          </c:tx>
          <c:marker>
            <c:symbol val="x"/>
            <c:size val="5"/>
            <c:spPr>
              <a:pattFill prst="pct5">
                <a:fgClr>
                  <a:srgbClr val="92D050"/>
                </a:fgClr>
                <a:bgClr>
                  <a:schemeClr val="bg1"/>
                </a:bgClr>
              </a:pattFill>
            </c:spPr>
          </c:marker>
          <c:xVal>
            <c:numRef>
              <c:f>Comparison!$E$5:$E$13</c:f>
              <c:numCache>
                <c:formatCode>General</c:formatCode>
                <c:ptCount val="9"/>
                <c:pt idx="0">
                  <c:v>23161</c:v>
                </c:pt>
                <c:pt idx="1">
                  <c:v>198244</c:v>
                </c:pt>
                <c:pt idx="2">
                  <c:v>257387</c:v>
                </c:pt>
                <c:pt idx="3">
                  <c:v>572595</c:v>
                </c:pt>
                <c:pt idx="4">
                  <c:v>1031843</c:v>
                </c:pt>
                <c:pt idx="5">
                  <c:v>1642791</c:v>
                </c:pt>
                <c:pt idx="6">
                  <c:v>2130172</c:v>
                </c:pt>
                <c:pt idx="7">
                  <c:v>2764665</c:v>
                </c:pt>
                <c:pt idx="8">
                  <c:v>4238653</c:v>
                </c:pt>
              </c:numCache>
            </c:numRef>
          </c:xVal>
          <c:yVal>
            <c:numRef>
              <c:f>Comparison!$I$5:$I$13</c:f>
              <c:numCache>
                <c:formatCode>General</c:formatCode>
                <c:ptCount val="9"/>
                <c:pt idx="0">
                  <c:v>0.66318999999999995</c:v>
                </c:pt>
                <c:pt idx="1">
                  <c:v>0.51166</c:v>
                </c:pt>
                <c:pt idx="2">
                  <c:v>0.46692</c:v>
                </c:pt>
                <c:pt idx="3">
                  <c:v>0.38808999999999999</c:v>
                </c:pt>
                <c:pt idx="4">
                  <c:v>0.36170999999999998</c:v>
                </c:pt>
                <c:pt idx="5">
                  <c:v>0.33115</c:v>
                </c:pt>
                <c:pt idx="6">
                  <c:v>0.32430999999999999</c:v>
                </c:pt>
                <c:pt idx="7">
                  <c:v>0.31846000000000002</c:v>
                </c:pt>
                <c:pt idx="8">
                  <c:v>0.31336999999999998</c:v>
                </c:pt>
              </c:numCache>
            </c:numRef>
          </c:yVal>
          <c:smooth val="1"/>
        </c:ser>
        <c:ser>
          <c:idx val="4"/>
          <c:order val="2"/>
          <c:tx>
            <c:strRef>
              <c:f>Comparison!$J$4</c:f>
              <c:strCache>
                <c:ptCount val="1"/>
                <c:pt idx="0">
                  <c:v>Cut-Cell</c:v>
                </c:pt>
              </c:strCache>
            </c:strRef>
          </c:tx>
          <c:marker>
            <c:symbol val="star"/>
            <c:size val="5"/>
          </c:marker>
          <c:xVal>
            <c:numRef>
              <c:f>Comparison!$F$5:$F$13</c:f>
              <c:numCache>
                <c:formatCode>General</c:formatCode>
                <c:ptCount val="9"/>
                <c:pt idx="0">
                  <c:v>23808</c:v>
                </c:pt>
                <c:pt idx="1">
                  <c:v>46931</c:v>
                </c:pt>
                <c:pt idx="2">
                  <c:v>50846</c:v>
                </c:pt>
                <c:pt idx="3">
                  <c:v>146567</c:v>
                </c:pt>
                <c:pt idx="4">
                  <c:v>219478</c:v>
                </c:pt>
                <c:pt idx="5">
                  <c:v>293706</c:v>
                </c:pt>
                <c:pt idx="6">
                  <c:v>678342</c:v>
                </c:pt>
                <c:pt idx="7">
                  <c:v>918832</c:v>
                </c:pt>
                <c:pt idx="8">
                  <c:v>3277217</c:v>
                </c:pt>
              </c:numCache>
            </c:numRef>
          </c:xVal>
          <c:yVal>
            <c:numRef>
              <c:f>Comparison!$J$5:$J$13</c:f>
              <c:numCache>
                <c:formatCode>General</c:formatCode>
                <c:ptCount val="9"/>
                <c:pt idx="0">
                  <c:v>0.65534999999999999</c:v>
                </c:pt>
                <c:pt idx="1">
                  <c:v>0.55413000000000001</c:v>
                </c:pt>
                <c:pt idx="2">
                  <c:v>0.53769</c:v>
                </c:pt>
                <c:pt idx="3">
                  <c:v>0.28749999999999998</c:v>
                </c:pt>
                <c:pt idx="4">
                  <c:v>0.30159999999999998</c:v>
                </c:pt>
                <c:pt idx="5">
                  <c:v>0.29081000000000001</c:v>
                </c:pt>
                <c:pt idx="6">
                  <c:v>0.27983999999999998</c:v>
                </c:pt>
                <c:pt idx="7">
                  <c:v>0.27481</c:v>
                </c:pt>
                <c:pt idx="8">
                  <c:v>0.26828000000000002</c:v>
                </c:pt>
              </c:numCache>
            </c:numRef>
          </c:yVal>
          <c:smooth val="1"/>
        </c:ser>
        <c:ser>
          <c:idx val="1"/>
          <c:order val="3"/>
          <c:tx>
            <c:v>Tet's (PI)</c:v>
          </c:tx>
          <c:spPr>
            <a:ln>
              <a:solidFill>
                <a:srgbClr val="FF0000"/>
              </a:solidFill>
            </a:ln>
          </c:spPr>
          <c:marker>
            <c:symbol val="square"/>
            <c:size val="5"/>
            <c:spPr>
              <a:solidFill>
                <a:srgbClr val="FF0000"/>
              </a:solidFill>
            </c:spPr>
          </c:marker>
          <c:xVal>
            <c:numRef>
              <c:f>Comparison!$G$5:$G$13</c:f>
              <c:numCache>
                <c:formatCode>General</c:formatCode>
                <c:ptCount val="9"/>
                <c:pt idx="0">
                  <c:v>47185</c:v>
                </c:pt>
                <c:pt idx="1">
                  <c:v>89198</c:v>
                </c:pt>
                <c:pt idx="2">
                  <c:v>103481</c:v>
                </c:pt>
                <c:pt idx="3">
                  <c:v>375587</c:v>
                </c:pt>
                <c:pt idx="4">
                  <c:v>846503</c:v>
                </c:pt>
                <c:pt idx="5">
                  <c:v>1457868</c:v>
                </c:pt>
                <c:pt idx="6">
                  <c:v>1756870</c:v>
                </c:pt>
                <c:pt idx="7">
                  <c:v>2402048</c:v>
                </c:pt>
                <c:pt idx="8">
                  <c:v>3978287</c:v>
                </c:pt>
              </c:numCache>
            </c:numRef>
          </c:xVal>
          <c:yVal>
            <c:numRef>
              <c:f>Comparison!$K$5:$K$13</c:f>
              <c:numCache>
                <c:formatCode>General</c:formatCode>
                <c:ptCount val="9"/>
                <c:pt idx="0">
                  <c:v>0.46586</c:v>
                </c:pt>
                <c:pt idx="1">
                  <c:v>0.55569999999999997</c:v>
                </c:pt>
                <c:pt idx="2">
                  <c:v>0.50416000000000005</c:v>
                </c:pt>
                <c:pt idx="3">
                  <c:v>0.37486000000000003</c:v>
                </c:pt>
                <c:pt idx="4">
                  <c:v>0.35138000000000003</c:v>
                </c:pt>
                <c:pt idx="5">
                  <c:v>0.32286999999999999</c:v>
                </c:pt>
                <c:pt idx="6">
                  <c:v>0.32306000000000001</c:v>
                </c:pt>
                <c:pt idx="7">
                  <c:v>0.31828000000000001</c:v>
                </c:pt>
                <c:pt idx="8">
                  <c:v>0.31014999999999998</c:v>
                </c:pt>
              </c:numCache>
            </c:numRef>
          </c:yVal>
          <c:smooth val="1"/>
        </c:ser>
        <c:ser>
          <c:idx val="0"/>
          <c:order val="4"/>
          <c:tx>
            <c:v>Experimental</c:v>
          </c:tx>
          <c:spPr>
            <a:ln w="22225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Comparison!$E$5:$E$13</c:f>
              <c:numCache>
                <c:formatCode>General</c:formatCode>
                <c:ptCount val="9"/>
                <c:pt idx="0">
                  <c:v>23161</c:v>
                </c:pt>
                <c:pt idx="1">
                  <c:v>198244</c:v>
                </c:pt>
                <c:pt idx="2">
                  <c:v>257387</c:v>
                </c:pt>
                <c:pt idx="3">
                  <c:v>572595</c:v>
                </c:pt>
                <c:pt idx="4">
                  <c:v>1031843</c:v>
                </c:pt>
                <c:pt idx="5">
                  <c:v>1642791</c:v>
                </c:pt>
                <c:pt idx="6">
                  <c:v>2130172</c:v>
                </c:pt>
                <c:pt idx="7">
                  <c:v>2764665</c:v>
                </c:pt>
                <c:pt idx="8">
                  <c:v>4238653</c:v>
                </c:pt>
              </c:numCache>
            </c:numRef>
          </c:xVal>
          <c:yVal>
            <c:numRef>
              <c:f>Comparison!$C$5:$C$13</c:f>
              <c:numCache>
                <c:formatCode>General</c:formatCode>
                <c:ptCount val="9"/>
                <c:pt idx="0">
                  <c:v>0.29899999999999999</c:v>
                </c:pt>
                <c:pt idx="1">
                  <c:v>0.29899999999999999</c:v>
                </c:pt>
                <c:pt idx="2">
                  <c:v>0.29899999999999999</c:v>
                </c:pt>
                <c:pt idx="3">
                  <c:v>0.29899999999999999</c:v>
                </c:pt>
                <c:pt idx="4">
                  <c:v>0.29899999999999999</c:v>
                </c:pt>
                <c:pt idx="5">
                  <c:v>0.29899999999999999</c:v>
                </c:pt>
                <c:pt idx="6">
                  <c:v>0.29899999999999999</c:v>
                </c:pt>
                <c:pt idx="7">
                  <c:v>0.29899999999999999</c:v>
                </c:pt>
                <c:pt idx="8">
                  <c:v>0.29899999999999999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068160"/>
        <c:axId val="161070464"/>
      </c:scatterChart>
      <c:valAx>
        <c:axId val="161068160"/>
        <c:scaling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No. Elements</a:t>
                </a:r>
              </a:p>
            </c:rich>
          </c:tx>
          <c:layout>
            <c:manualLayout>
              <c:xMode val="edge"/>
              <c:yMode val="edge"/>
              <c:x val="0.397905711613038"/>
              <c:y val="0.9440459954798220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61070464"/>
        <c:crosses val="autoZero"/>
        <c:crossBetween val="midCat"/>
        <c:dispUnits>
          <c:builtInUnit val="millions"/>
          <c:dispUnitsLbl>
            <c:layout>
              <c:manualLayout>
                <c:xMode val="edge"/>
                <c:yMode val="edge"/>
                <c:x val="0.55587929613797904"/>
                <c:y val="0.94075178217965505"/>
              </c:manualLayout>
            </c:layout>
            <c:tx>
              <c:rich>
                <a:bodyPr/>
                <a:lstStyle/>
                <a:p>
                  <a:pPr>
                    <a:defRPr/>
                  </a:pPr>
                  <a:r>
                    <a:rPr lang="en-GB" dirty="0" smtClean="0"/>
                    <a:t>(Millions)</a:t>
                  </a:r>
                  <a:endParaRPr lang="en-GB" dirty="0"/>
                </a:p>
              </c:rich>
            </c:tx>
          </c:dispUnitsLbl>
        </c:dispUnits>
      </c:valAx>
      <c:valAx>
        <c:axId val="161070464"/>
        <c:scaling>
          <c:orientation val="minMax"/>
          <c:min val="0.2"/>
        </c:scaling>
        <c:delete val="0"/>
        <c:axPos val="l"/>
        <c:majorGridlines/>
        <c:min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Coefficient of Drag (Cd)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61068160"/>
        <c:crosses val="autoZero"/>
        <c:crossBetween val="midCat"/>
        <c:majorUnit val="0.05"/>
      </c:valAx>
    </c:plotArea>
    <c:legend>
      <c:legendPos val="r"/>
      <c:layout>
        <c:manualLayout>
          <c:xMode val="edge"/>
          <c:yMode val="edge"/>
          <c:x val="0.81313277174105902"/>
          <c:y val="0.21706207744314701"/>
          <c:w val="0.18517832329782299"/>
          <c:h val="0.40989935555273699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3671421210303"/>
          <c:y val="3.6566842331977101E-2"/>
          <c:w val="0.67241348194704298"/>
          <c:h val="0.81108384917350995"/>
        </c:manualLayout>
      </c:layout>
      <c:scatterChart>
        <c:scatterStyle val="smoothMarker"/>
        <c:varyColors val="0"/>
        <c:ser>
          <c:idx val="0"/>
          <c:order val="0"/>
          <c:tx>
            <c:v>Boundary Layer with Surface roughness</c:v>
          </c:tx>
          <c:marker>
            <c:symbol val="none"/>
          </c:marker>
          <c:xVal>
            <c:numRef>
              <c:f>U!$M$66:$M$93</c:f>
              <c:numCache>
                <c:formatCode>General</c:formatCode>
                <c:ptCount val="28"/>
                <c:pt idx="0">
                  <c:v>4.528539999999996</c:v>
                </c:pt>
                <c:pt idx="1">
                  <c:v>5.6781299999999977</c:v>
                </c:pt>
                <c:pt idx="2">
                  <c:v>7.8095600000000003</c:v>
                </c:pt>
                <c:pt idx="3">
                  <c:v>9.3746434000000001</c:v>
                </c:pt>
                <c:pt idx="4">
                  <c:v>10.368849000000001</c:v>
                </c:pt>
                <c:pt idx="5">
                  <c:v>10.513579999999999</c:v>
                </c:pt>
                <c:pt idx="6">
                  <c:v>11.87503000000001</c:v>
                </c:pt>
                <c:pt idx="7">
                  <c:v>11.535489999999999</c:v>
                </c:pt>
                <c:pt idx="8">
                  <c:v>11.81256</c:v>
                </c:pt>
                <c:pt idx="9">
                  <c:v>12.35745</c:v>
                </c:pt>
                <c:pt idx="10">
                  <c:v>12.56579</c:v>
                </c:pt>
                <c:pt idx="11">
                  <c:v>11.895619999999999</c:v>
                </c:pt>
                <c:pt idx="12">
                  <c:v>11.4341872</c:v>
                </c:pt>
                <c:pt idx="13">
                  <c:v>10.4272072</c:v>
                </c:pt>
                <c:pt idx="14">
                  <c:v>10.344175399999999</c:v>
                </c:pt>
                <c:pt idx="15">
                  <c:v>10.310445</c:v>
                </c:pt>
                <c:pt idx="16">
                  <c:v>10.310525999999999</c:v>
                </c:pt>
                <c:pt idx="17">
                  <c:v>10.024486400000001</c:v>
                </c:pt>
                <c:pt idx="18">
                  <c:v>10.010985399999999</c:v>
                </c:pt>
                <c:pt idx="19">
                  <c:v>9.5372915999999996</c:v>
                </c:pt>
                <c:pt idx="20">
                  <c:v>9.5395336000000004</c:v>
                </c:pt>
                <c:pt idx="21">
                  <c:v>9.8704418000000071</c:v>
                </c:pt>
                <c:pt idx="22">
                  <c:v>10.132284</c:v>
                </c:pt>
                <c:pt idx="23">
                  <c:v>10.273201</c:v>
                </c:pt>
                <c:pt idx="24">
                  <c:v>10.132645999999999</c:v>
                </c:pt>
                <c:pt idx="25">
                  <c:v>9.6143749999999972</c:v>
                </c:pt>
                <c:pt idx="26">
                  <c:v>9.3412015999999998</c:v>
                </c:pt>
                <c:pt idx="27">
                  <c:v>9.2910436000000001</c:v>
                </c:pt>
              </c:numCache>
            </c:numRef>
          </c:xVal>
          <c:yVal>
            <c:numRef>
              <c:f>U!$L$66:$L$93</c:f>
              <c:numCache>
                <c:formatCode>General</c:formatCode>
                <c:ptCount val="28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3542400"/>
        <c:axId val="173589632"/>
      </c:scatterChart>
      <c:valAx>
        <c:axId val="173542400"/>
        <c:scaling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Velocity</a:t>
                </a:r>
                <a:r>
                  <a:rPr lang="en-GB" baseline="0"/>
                  <a:t> (m/s)</a:t>
                </a:r>
                <a:endParaRPr lang="en-GB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73589632"/>
        <c:crosses val="autoZero"/>
        <c:crossBetween val="midCat"/>
      </c:valAx>
      <c:valAx>
        <c:axId val="173589632"/>
        <c:scaling>
          <c:orientation val="minMax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Height (m)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73542400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62B1D-178C-426D-AD6D-79DC8C6CE688}" type="datetimeFigureOut">
              <a:rPr lang="en-GB" smtClean="0"/>
              <a:pPr/>
              <a:t>27/05/2014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9042E-5167-45B9-AB58-BE44F4E9C46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340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9042E-5167-45B9-AB58-BE44F4E9C46A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3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033159-05C9-459F-A165-F2A869A29D23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628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A884-D97F-475A-812E-97D5FE8035F2}" type="datetimeFigureOut">
              <a:rPr lang="en-GB" smtClean="0"/>
              <a:pPr/>
              <a:t>27/05/2014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3AAC-D10F-4781-A55E-86C87513BFA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A884-D97F-475A-812E-97D5FE8035F2}" type="datetimeFigureOut">
              <a:rPr lang="en-GB" smtClean="0"/>
              <a:pPr/>
              <a:t>27/05/2014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3AAC-D10F-4781-A55E-86C87513BFA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A884-D97F-475A-812E-97D5FE8035F2}" type="datetimeFigureOut">
              <a:rPr lang="en-GB" smtClean="0"/>
              <a:pPr/>
              <a:t>27/05/2014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3AAC-D10F-4781-A55E-86C87513BFA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A884-D97F-475A-812E-97D5FE8035F2}" type="datetimeFigureOut">
              <a:rPr lang="en-GB" smtClean="0"/>
              <a:pPr/>
              <a:t>27/05/2014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3AAC-D10F-4781-A55E-86C87513BFA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A884-D97F-475A-812E-97D5FE8035F2}" type="datetimeFigureOut">
              <a:rPr lang="en-GB" smtClean="0"/>
              <a:pPr/>
              <a:t>27/05/2014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3AAC-D10F-4781-A55E-86C87513BFA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A884-D97F-475A-812E-97D5FE8035F2}" type="datetimeFigureOut">
              <a:rPr lang="en-GB" smtClean="0"/>
              <a:pPr/>
              <a:t>27/05/2014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3AAC-D10F-4781-A55E-86C87513BFA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A884-D97F-475A-812E-97D5FE8035F2}" type="datetimeFigureOut">
              <a:rPr lang="en-GB" smtClean="0"/>
              <a:pPr/>
              <a:t>27/05/2014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3AAC-D10F-4781-A55E-86C87513BFA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A884-D97F-475A-812E-97D5FE8035F2}" type="datetimeFigureOut">
              <a:rPr lang="en-GB" smtClean="0"/>
              <a:pPr/>
              <a:t>27/05/2014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3AAC-D10F-4781-A55E-86C87513BFA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A884-D97F-475A-812E-97D5FE8035F2}" type="datetimeFigureOut">
              <a:rPr lang="en-GB" smtClean="0"/>
              <a:pPr/>
              <a:t>27/05/2014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3AAC-D10F-4781-A55E-86C87513BFA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A884-D97F-475A-812E-97D5FE8035F2}" type="datetimeFigureOut">
              <a:rPr lang="en-GB" smtClean="0"/>
              <a:pPr/>
              <a:t>27/05/2014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3AAC-D10F-4781-A55E-86C87513BFA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2A884-D97F-475A-812E-97D5FE8035F2}" type="datetimeFigureOut">
              <a:rPr lang="en-GB" smtClean="0"/>
              <a:pPr/>
              <a:t>27/05/2014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63AAC-D10F-4781-A55E-86C87513BFA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AF2A884-D97F-475A-812E-97D5FE8035F2}" type="datetimeFigureOut">
              <a:rPr lang="en-GB" smtClean="0"/>
              <a:pPr/>
              <a:t>27/05/2014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EB463AAC-D10F-4781-A55E-86C87513BFA1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1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96552" y="3501008"/>
            <a:ext cx="9468544" cy="351787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844824"/>
            <a:ext cx="7848600" cy="1080120"/>
          </a:xfrm>
        </p:spPr>
        <p:txBody>
          <a:bodyPr/>
          <a:lstStyle/>
          <a:p>
            <a:pPr algn="ctr"/>
            <a:r>
              <a:rPr lang="en-GB" sz="6000" cap="none" dirty="0" smtClean="0"/>
              <a:t>Virtual Wind Tunnel</a:t>
            </a:r>
            <a:endParaRPr lang="en-GB" sz="60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584" y="3472474"/>
            <a:ext cx="7846640" cy="1752600"/>
          </a:xfrm>
        </p:spPr>
        <p:txBody>
          <a:bodyPr>
            <a:normAutofit/>
          </a:bodyPr>
          <a:lstStyle/>
          <a:p>
            <a:pPr algn="ctr"/>
            <a:r>
              <a:rPr lang="en-GB" sz="2000" dirty="0" smtClean="0"/>
              <a:t>Luke Blades, Heather Bolt, Felix Browne, Edward Crinion, David Docherty, Luke Hamilton, Dan Nima, James Walton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4679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Design: Rendering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199766"/>
            <a:ext cx="6336704" cy="403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1828800"/>
          </a:xfrm>
        </p:spPr>
        <p:txBody>
          <a:bodyPr>
            <a:normAutofit/>
          </a:bodyPr>
          <a:lstStyle/>
          <a:p>
            <a:r>
              <a:rPr lang="en-GB" dirty="0" smtClean="0"/>
              <a:t>At this complexity, rendering takes 15 minutes per frame</a:t>
            </a:r>
          </a:p>
        </p:txBody>
      </p:sp>
    </p:spTree>
    <p:extLst>
      <p:ext uri="{BB962C8B-B14F-4D97-AF65-F5344CB8AC3E}">
        <p14:creationId xmlns:p14="http://schemas.microsoft.com/office/powerpoint/2010/main" val="9990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Design: Rendering</a:t>
            </a:r>
          </a:p>
        </p:txBody>
      </p:sp>
      <p:pic>
        <p:nvPicPr>
          <p:cNvPr id="3" name="0073-060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332656"/>
            <a:ext cx="9139945" cy="65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1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Group 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Iteratively designed concept car</a:t>
            </a:r>
          </a:p>
          <a:p>
            <a:endParaRPr lang="en-GB" dirty="0" smtClean="0"/>
          </a:p>
          <a:p>
            <a:r>
              <a:rPr lang="en-GB" dirty="0" smtClean="0"/>
              <a:t>Delivered physical model for testing</a:t>
            </a:r>
          </a:p>
          <a:p>
            <a:endParaRPr lang="en-GB" dirty="0" smtClean="0"/>
          </a:p>
          <a:p>
            <a:r>
              <a:rPr lang="en-GB" dirty="0" smtClean="0"/>
              <a:t>Delivered CAD model for virtual testing</a:t>
            </a:r>
          </a:p>
          <a:p>
            <a:endParaRPr lang="en-GB" dirty="0" smtClean="0"/>
          </a:p>
          <a:p>
            <a:r>
              <a:rPr lang="en-GB" dirty="0" smtClean="0"/>
              <a:t>PI Tet found to be the most robust and accurate meshing process</a:t>
            </a:r>
          </a:p>
          <a:p>
            <a:endParaRPr lang="en-GB" dirty="0" smtClean="0"/>
          </a:p>
          <a:p>
            <a:r>
              <a:rPr lang="en-GB" dirty="0" smtClean="0"/>
              <a:t>Rendered model in virtual environment</a:t>
            </a:r>
          </a:p>
        </p:txBody>
      </p:sp>
    </p:spTree>
    <p:extLst>
      <p:ext uri="{BB962C8B-B14F-4D97-AF65-F5344CB8AC3E}">
        <p14:creationId xmlns:p14="http://schemas.microsoft.com/office/powerpoint/2010/main" val="324847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Experimental Sub-Group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Responsible for gathering real wind tunnel data for the concept car, comparable to CFD results</a:t>
            </a:r>
          </a:p>
          <a:p>
            <a:endParaRPr lang="en-GB" dirty="0"/>
          </a:p>
          <a:p>
            <a:r>
              <a:rPr lang="en-GB" dirty="0" smtClean="0"/>
              <a:t>Drag forces were obtained through the use of drag balances and a wake survey</a:t>
            </a:r>
          </a:p>
          <a:p>
            <a:endParaRPr lang="en-GB" dirty="0"/>
          </a:p>
          <a:p>
            <a:r>
              <a:rPr lang="en-GB" dirty="0" smtClean="0"/>
              <a:t>A wind tunnel was modified to provide this data</a:t>
            </a:r>
          </a:p>
        </p:txBody>
      </p:sp>
    </p:spTree>
    <p:extLst>
      <p:ext uri="{BB962C8B-B14F-4D97-AF65-F5344CB8AC3E}">
        <p14:creationId xmlns:p14="http://schemas.microsoft.com/office/powerpoint/2010/main" val="79207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Experimental: Test </a:t>
            </a:r>
            <a:r>
              <a:rPr lang="en-GB" dirty="0" smtClean="0"/>
              <a:t>Section Rebuild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365104"/>
            <a:ext cx="3984079" cy="1938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9552" y="1454699"/>
            <a:ext cx="8208912" cy="3342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/>
            </a:lvl1pPr>
            <a:lvl2pPr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/>
            </a:lvl2pPr>
            <a:lvl3pPr marL="731520" indent="-18288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</a:lvl3pPr>
            <a:lvl4pPr marL="10058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4pPr>
            <a:lvl5pPr marL="1188720" indent="-13716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baseline="0"/>
            </a:lvl5pPr>
            <a:lvl6pPr marL="137160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6pPr>
            <a:lvl7pPr marL="155448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7pPr>
            <a:lvl8pPr marL="173736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8pPr>
            <a:lvl9pPr marL="19202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9pPr>
          </a:lstStyle>
          <a:p>
            <a:r>
              <a:rPr lang="en-GB" dirty="0"/>
              <a:t>The test section of an open return wind tunnel was redesigned and rebuilt</a:t>
            </a:r>
          </a:p>
          <a:p>
            <a:r>
              <a:rPr lang="en-GB" dirty="0" smtClean="0"/>
              <a:t>This </a:t>
            </a:r>
            <a:r>
              <a:rPr lang="en-GB" dirty="0"/>
              <a:t>improved model visibility for smoke visualisation through fully transparent top and front</a:t>
            </a:r>
          </a:p>
          <a:p>
            <a:r>
              <a:rPr lang="en-GB" dirty="0" smtClean="0"/>
              <a:t>It </a:t>
            </a:r>
            <a:r>
              <a:rPr lang="en-GB" dirty="0"/>
              <a:t>also supported the use of automated wake survey equipment</a:t>
            </a:r>
          </a:p>
        </p:txBody>
      </p:sp>
      <p:pic>
        <p:nvPicPr>
          <p:cNvPr id="11" name="Picture 10" descr="Testing 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4048" y="4290247"/>
            <a:ext cx="3888432" cy="2013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8684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8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GB" dirty="0"/>
              <a:t>Experimental: Automated </a:t>
            </a:r>
            <a:r>
              <a:rPr lang="en-GB" dirty="0" smtClean="0"/>
              <a:t>Probe Positioning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6576"/>
            <a:ext cx="8229600" cy="4876800"/>
          </a:xfrm>
        </p:spPr>
        <p:txBody>
          <a:bodyPr>
            <a:normAutofit/>
          </a:bodyPr>
          <a:lstStyle/>
          <a:p>
            <a:r>
              <a:rPr lang="en-GB" sz="2000" dirty="0" smtClean="0"/>
              <a:t>To perform the wake survey a probe (either </a:t>
            </a:r>
            <a:r>
              <a:rPr lang="en-GB" sz="2000" dirty="0" err="1" smtClean="0"/>
              <a:t>pitot</a:t>
            </a:r>
            <a:r>
              <a:rPr lang="en-GB" sz="2000" dirty="0" smtClean="0"/>
              <a:t>-static tube or hot wire anemometer) had to be positioned automatically</a:t>
            </a:r>
          </a:p>
          <a:p>
            <a:r>
              <a:rPr lang="en-GB" sz="2000" dirty="0" smtClean="0"/>
              <a:t>This system was powered with stepper motors and controlled with a Raspberry Pi computer, on which a python script was written</a:t>
            </a:r>
            <a:endParaRPr lang="en-GB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28273"/>
            <a:ext cx="5975573" cy="3269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16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Experimental: Wake </a:t>
            </a:r>
            <a:r>
              <a:rPr lang="en-GB" dirty="0" smtClean="0"/>
              <a:t>Survey</a:t>
            </a:r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892607"/>
            <a:ext cx="3888432" cy="284876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11560" y="1628800"/>
            <a:ext cx="8064896" cy="400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/>
            </a:lvl1pPr>
            <a:lvl2pPr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/>
            </a:lvl2pPr>
            <a:lvl3pPr marL="731520" indent="-18288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</a:lvl3pPr>
            <a:lvl4pPr marL="10058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4pPr>
            <a:lvl5pPr marL="1188720" indent="-13716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baseline="0"/>
            </a:lvl5pPr>
            <a:lvl6pPr marL="137160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6pPr>
            <a:lvl7pPr marL="155448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7pPr>
            <a:lvl8pPr marL="173736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8pPr>
            <a:lvl9pPr marL="19202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9pPr>
          </a:lstStyle>
          <a:p>
            <a:r>
              <a:rPr lang="en-GB" sz="1800" dirty="0"/>
              <a:t>Two – dimensional wake surveys were obtained using the probe </a:t>
            </a:r>
            <a:r>
              <a:rPr lang="en-GB" sz="1800" dirty="0" smtClean="0"/>
              <a:t>positioning </a:t>
            </a:r>
            <a:r>
              <a:rPr lang="en-GB" sz="1800" dirty="0"/>
              <a:t>system</a:t>
            </a:r>
          </a:p>
          <a:p>
            <a:endParaRPr lang="en-GB" sz="1800" dirty="0"/>
          </a:p>
          <a:p>
            <a:r>
              <a:rPr lang="en-GB" sz="1800" dirty="0"/>
              <a:t>This provided a square grid of velocity measurements taken 5mm apart</a:t>
            </a:r>
          </a:p>
          <a:p>
            <a:endParaRPr lang="en-GB" sz="1800" dirty="0"/>
          </a:p>
          <a:p>
            <a:r>
              <a:rPr lang="en-GB" sz="1800" dirty="0"/>
              <a:t>From these, Von Karman's principle of momentum conservation was </a:t>
            </a:r>
            <a:r>
              <a:rPr lang="en-GB" sz="1800" dirty="0" smtClean="0"/>
              <a:t>used to </a:t>
            </a:r>
            <a:r>
              <a:rPr lang="en-GB" sz="1800" dirty="0"/>
              <a:t>calculate the total drag on the car by summing the momentum </a:t>
            </a:r>
            <a:r>
              <a:rPr lang="en-GB" sz="1800" dirty="0" smtClean="0"/>
              <a:t>losses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09230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Experimental: Drag </a:t>
            </a:r>
            <a:r>
              <a:rPr lang="en-GB" dirty="0" smtClean="0"/>
              <a:t>Balance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229600" cy="4876800"/>
          </a:xfrm>
        </p:spPr>
        <p:txBody>
          <a:bodyPr/>
          <a:lstStyle/>
          <a:p>
            <a:r>
              <a:rPr lang="en-GB" dirty="0" smtClean="0"/>
              <a:t>The second experimental method </a:t>
            </a:r>
            <a:r>
              <a:rPr lang="en-GB" dirty="0"/>
              <a:t>i</a:t>
            </a:r>
            <a:r>
              <a:rPr lang="en-GB" dirty="0" smtClean="0"/>
              <a:t>nvolved using a drag balance</a:t>
            </a:r>
            <a:endParaRPr lang="en-GB" dirty="0"/>
          </a:p>
        </p:txBody>
      </p:sp>
      <p:pic>
        <p:nvPicPr>
          <p:cNvPr id="4" name="Picture 3" descr="Drag Balance Design 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1960" y="3140968"/>
            <a:ext cx="4752528" cy="3600400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Overall test section design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528" y="2204864"/>
            <a:ext cx="3960440" cy="2520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426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Experimental: Drag </a:t>
            </a:r>
            <a:r>
              <a:rPr lang="en-GB" dirty="0" smtClean="0"/>
              <a:t>Balance</a:t>
            </a:r>
            <a:endParaRPr lang="en-GB" dirty="0"/>
          </a:p>
        </p:txBody>
      </p:sp>
      <p:pic>
        <p:nvPicPr>
          <p:cNvPr id="4" name="Picture 3" descr="Testing 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7944" y="1844824"/>
            <a:ext cx="4926558" cy="2592288"/>
          </a:xfrm>
          <a:prstGeom prst="rect">
            <a:avLst/>
          </a:prstGeom>
          <a:ln>
            <a:noFill/>
          </a:ln>
        </p:spPr>
      </p:pic>
      <p:pic>
        <p:nvPicPr>
          <p:cNvPr id="5" name="Content Placeholder 4" descr="Drag Balance design side and front.png"/>
          <p:cNvPicPr>
            <a:picLocks noGrp="1"/>
          </p:cNvPicPr>
          <p:nvPr>
            <p:ph idx="1"/>
          </p:nvPr>
        </p:nvPicPr>
        <p:blipFill rotWithShape="1">
          <a:blip r:embed="rId3" cstate="print"/>
          <a:srcRect r="45327"/>
          <a:stretch/>
        </p:blipFill>
        <p:spPr>
          <a:xfrm>
            <a:off x="251520" y="1844824"/>
            <a:ext cx="3600400" cy="2683360"/>
          </a:xfrm>
          <a:prstGeom prst="rect">
            <a:avLst/>
          </a:prstGeom>
          <a:ln>
            <a:noFill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195736" y="5085184"/>
            <a:ext cx="4536504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S-Beam Load Cell: </a:t>
            </a:r>
            <a:r>
              <a:rPr lang="en-GB" dirty="0"/>
              <a:t>±0.005N</a:t>
            </a:r>
            <a:endParaRPr lang="en-GB" dirty="0" smtClean="0"/>
          </a:p>
          <a:p>
            <a:r>
              <a:rPr lang="en-GB" dirty="0" smtClean="0"/>
              <a:t>Digital Force Meter: </a:t>
            </a:r>
            <a:r>
              <a:rPr lang="en-GB" dirty="0"/>
              <a:t>±0.049N</a:t>
            </a:r>
          </a:p>
        </p:txBody>
      </p:sp>
    </p:spTree>
    <p:extLst>
      <p:ext uri="{BB962C8B-B14F-4D97-AF65-F5344CB8AC3E}">
        <p14:creationId xmlns:p14="http://schemas.microsoft.com/office/powerpoint/2010/main" val="14073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Experimental: Angle </a:t>
            </a:r>
            <a:r>
              <a:rPr lang="en-GB" dirty="0" smtClean="0"/>
              <a:t>of Cable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In this case:</a:t>
            </a:r>
          </a:p>
          <a:p>
            <a:pPr lvl="1"/>
            <a:r>
              <a:rPr lang="en-GB" dirty="0" smtClean="0"/>
              <a:t>x = 290mm</a:t>
            </a:r>
          </a:p>
          <a:p>
            <a:pPr lvl="1"/>
            <a:r>
              <a:rPr lang="en-GB" dirty="0" smtClean="0"/>
              <a:t>y = 1.99mm</a:t>
            </a:r>
          </a:p>
          <a:p>
            <a:pPr lvl="1"/>
            <a:r>
              <a:rPr lang="en-GB" dirty="0" smtClean="0"/>
              <a:t>Therefore, from trigonometry, θ = 0.39</a:t>
            </a:r>
            <a:r>
              <a:rPr lang="en-GB" dirty="0"/>
              <a:t>⁰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4" name="Picture 3" descr="Drag balance angle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6043" y="1412776"/>
            <a:ext cx="5512261" cy="3240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748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876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b="1" dirty="0" smtClean="0"/>
              <a:t>Aim</a:t>
            </a:r>
          </a:p>
          <a:p>
            <a:r>
              <a:rPr lang="en-GB" sz="2000" dirty="0" smtClean="0"/>
              <a:t>Investigate the integration of Computer Aided Design (CAD), Computational Fluid Dynamics </a:t>
            </a:r>
            <a:r>
              <a:rPr lang="en-GB" sz="2000" dirty="0"/>
              <a:t>(CFD)  </a:t>
            </a:r>
            <a:r>
              <a:rPr lang="en-GB" sz="2000" dirty="0" smtClean="0"/>
              <a:t>and experimentation in automotive design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 smtClean="0"/>
              <a:t>Deliverables</a:t>
            </a:r>
          </a:p>
          <a:p>
            <a:pPr>
              <a:buFont typeface="Arial"/>
              <a:buChar char="•"/>
            </a:pPr>
            <a:r>
              <a:rPr lang="en-GB" sz="2000" dirty="0" smtClean="0"/>
              <a:t>Design and manufacture concept car model</a:t>
            </a:r>
          </a:p>
          <a:p>
            <a:pPr>
              <a:buFont typeface="Arial"/>
              <a:buChar char="•"/>
            </a:pPr>
            <a:r>
              <a:rPr lang="en-GB" sz="2000" dirty="0" smtClean="0"/>
              <a:t>Create virtual </a:t>
            </a:r>
            <a:r>
              <a:rPr lang="en-GB" sz="2000" dirty="0"/>
              <a:t>w</a:t>
            </a:r>
            <a:r>
              <a:rPr lang="en-GB" sz="2000" dirty="0" smtClean="0"/>
              <a:t>ind tunnel in which to test the CAD model</a:t>
            </a:r>
          </a:p>
          <a:p>
            <a:pPr>
              <a:buFont typeface="Arial"/>
              <a:buChar char="•"/>
            </a:pPr>
            <a:r>
              <a:rPr lang="en-GB" sz="2000" dirty="0" smtClean="0"/>
              <a:t>Rebuild wind tunnel test section and use to validate simulations</a:t>
            </a:r>
            <a:br>
              <a:rPr lang="en-GB" sz="2000" dirty="0" smtClean="0"/>
            </a:br>
            <a:endParaRPr lang="en-GB" sz="2000" dirty="0" smtClean="0"/>
          </a:p>
          <a:p>
            <a:pPr marL="0" indent="0">
              <a:buNone/>
            </a:pPr>
            <a:r>
              <a:rPr lang="en-GB" sz="2000" b="1" dirty="0" smtClean="0"/>
              <a:t>Sub-Group Structure</a:t>
            </a:r>
          </a:p>
          <a:p>
            <a:r>
              <a:rPr lang="en-GB" sz="2000" dirty="0" smtClean="0"/>
              <a:t>Design</a:t>
            </a:r>
          </a:p>
          <a:p>
            <a:r>
              <a:rPr lang="en-GB" sz="2000" dirty="0" smtClean="0"/>
              <a:t>Experimental</a:t>
            </a:r>
          </a:p>
          <a:p>
            <a:r>
              <a:rPr lang="en-GB" sz="2000" dirty="0" smtClean="0"/>
              <a:t>High </a:t>
            </a:r>
            <a:r>
              <a:rPr lang="en-GB" sz="2000" dirty="0"/>
              <a:t>Performance Computing (HPC)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9875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 of Experimentation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5184576"/>
          </a:xfrm>
        </p:spPr>
        <p:txBody>
          <a:bodyPr>
            <a:normAutofit/>
          </a:bodyPr>
          <a:lstStyle/>
          <a:p>
            <a:r>
              <a:rPr lang="en-GB" dirty="0" smtClean="0"/>
              <a:t>Redesigned and built a new wind tunnel test section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Concept Car Drag Coefficients:</a:t>
            </a:r>
          </a:p>
          <a:p>
            <a:pPr lvl="1"/>
            <a:r>
              <a:rPr lang="en-GB" dirty="0" smtClean="0"/>
              <a:t>Wake Survey (Angled): 0.358 </a:t>
            </a:r>
            <a:r>
              <a:rPr lang="en-GB" dirty="0"/>
              <a:t>± </a:t>
            </a:r>
            <a:r>
              <a:rPr lang="en-GB" dirty="0" smtClean="0"/>
              <a:t>0.077</a:t>
            </a:r>
          </a:p>
          <a:p>
            <a:pPr lvl="1"/>
            <a:r>
              <a:rPr lang="en-GB" dirty="0" smtClean="0"/>
              <a:t>Drag Balance (Straight): 0.17</a:t>
            </a:r>
            <a:r>
              <a:rPr lang="en-GB" dirty="0"/>
              <a:t>± </a:t>
            </a:r>
            <a:r>
              <a:rPr lang="en-GB" dirty="0" smtClean="0"/>
              <a:t>0.015</a:t>
            </a: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 descr="Testing good 1.png"/>
          <p:cNvPicPr/>
          <p:nvPr/>
        </p:nvPicPr>
        <p:blipFill rotWithShape="1">
          <a:blip r:embed="rId2" cstate="print"/>
          <a:srcRect r="45679"/>
          <a:stretch/>
        </p:blipFill>
        <p:spPr>
          <a:xfrm>
            <a:off x="2267744" y="1988840"/>
            <a:ext cx="4680520" cy="2880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229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HPC Sub-Group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064224"/>
          </a:xfrm>
        </p:spPr>
        <p:txBody>
          <a:bodyPr>
            <a:normAutofit/>
          </a:bodyPr>
          <a:lstStyle/>
          <a:p>
            <a:r>
              <a:rPr lang="en-GB" sz="2000" dirty="0" err="1" smtClean="0"/>
              <a:t>OpenFOAM</a:t>
            </a:r>
            <a:r>
              <a:rPr lang="en-GB" sz="2000" dirty="0" smtClean="0"/>
              <a:t> used due to it being open-source, this allowed for parallel processing on many cores</a:t>
            </a:r>
          </a:p>
          <a:p>
            <a:endParaRPr lang="en-GB" sz="2000" dirty="0" smtClean="0"/>
          </a:p>
          <a:p>
            <a:r>
              <a:rPr lang="en-GB" sz="2000" dirty="0" smtClean="0"/>
              <a:t>Responsible for gathering computational results for the concept car, to be verified by the experimental team</a:t>
            </a:r>
          </a:p>
          <a:p>
            <a:endParaRPr lang="en-GB" sz="2000" dirty="0"/>
          </a:p>
          <a:p>
            <a:r>
              <a:rPr lang="en-GB" sz="2000" dirty="0" smtClean="0"/>
              <a:t>Considered a variety of turbulence models and meshing methods to create the final virtual wind tunnel case setup</a:t>
            </a:r>
          </a:p>
          <a:p>
            <a:endParaRPr lang="en-GB" sz="2000" dirty="0"/>
          </a:p>
          <a:p>
            <a:r>
              <a:rPr lang="en-GB" sz="2000" dirty="0" smtClean="0"/>
              <a:t>Explored the influence of urban canyon flow on the aerodynamic properties of a vehicle</a:t>
            </a:r>
          </a:p>
          <a:p>
            <a:endParaRPr lang="en-GB" sz="2000" dirty="0" smtClean="0"/>
          </a:p>
          <a:p>
            <a:r>
              <a:rPr lang="en-GB" sz="2000" dirty="0" smtClean="0"/>
              <a:t>Investigated a surrogate-based modelling approach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8366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HPC: Environment </a:t>
            </a:r>
            <a:r>
              <a:rPr lang="en-GB" dirty="0" smtClean="0"/>
              <a:t>Creation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Using </a:t>
            </a:r>
            <a:r>
              <a:rPr lang="en-GB" dirty="0"/>
              <a:t>a</a:t>
            </a:r>
            <a:r>
              <a:rPr lang="en-GB" dirty="0" smtClean="0"/>
              <a:t>n Electronic Distance Measuring (EDM) Total </a:t>
            </a:r>
            <a:r>
              <a:rPr lang="en-GB" dirty="0"/>
              <a:t>S</a:t>
            </a:r>
            <a:r>
              <a:rPr lang="en-GB" dirty="0" smtClean="0"/>
              <a:t>tation, the area was mapped out</a:t>
            </a:r>
          </a:p>
          <a:p>
            <a:endParaRPr lang="en-GB" dirty="0"/>
          </a:p>
          <a:p>
            <a:r>
              <a:rPr lang="en-GB" dirty="0" smtClean="0"/>
              <a:t>Co-ordinate data manipulated by AutoCAD Civil 3D and Solidworks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339" y="3861048"/>
            <a:ext cx="5041181" cy="263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808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HPC: </a:t>
            </a:r>
            <a:r>
              <a:rPr lang="en-GB" dirty="0" smtClean="0"/>
              <a:t>Urban Canyon Flow</a:t>
            </a:r>
            <a:endParaRPr lang="en-GB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34445"/>
            <a:ext cx="3924324" cy="235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183303865"/>
              </p:ext>
            </p:extLst>
          </p:nvPr>
        </p:nvGraphicFramePr>
        <p:xfrm>
          <a:off x="4139952" y="3368895"/>
          <a:ext cx="5976664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860032" y="1988840"/>
            <a:ext cx="3744416" cy="1077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/>
            </a:lvl1pPr>
            <a:lvl2pPr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/>
            </a:lvl2pPr>
            <a:lvl3pPr marL="731520" indent="-18288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</a:lvl3pPr>
            <a:lvl4pPr marL="10058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4pPr>
            <a:lvl5pPr marL="1188720" indent="-13716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baseline="0"/>
            </a:lvl5pPr>
            <a:lvl6pPr marL="137160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6pPr>
            <a:lvl7pPr marL="155448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7pPr>
            <a:lvl8pPr marL="173736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8pPr>
            <a:lvl9pPr marL="19202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9pPr>
          </a:lstStyle>
          <a:p>
            <a:r>
              <a:rPr lang="en-GB" sz="1800" dirty="0"/>
              <a:t>OpenFOAM used as the CFD program</a:t>
            </a: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4316903"/>
            <a:ext cx="3744416" cy="138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/>
            </a:lvl1pPr>
            <a:lvl2pPr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/>
            </a:lvl2pPr>
            <a:lvl3pPr marL="731520" indent="-18288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</a:lvl3pPr>
            <a:lvl4pPr marL="10058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4pPr>
            <a:lvl5pPr marL="1188720" indent="-13716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baseline="0"/>
            </a:lvl5pPr>
            <a:lvl6pPr marL="137160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6pPr>
            <a:lvl7pPr marL="155448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7pPr>
            <a:lvl8pPr marL="173736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8pPr>
            <a:lvl9pPr marL="19202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9pPr>
          </a:lstStyle>
          <a:p>
            <a:r>
              <a:rPr lang="en-GB" sz="1800" dirty="0"/>
              <a:t>Probes were placed in areas of interest to measure the important 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78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HPC: </a:t>
            </a:r>
            <a:r>
              <a:rPr lang="en-GB" dirty="0" smtClean="0"/>
              <a:t>Concept Car Comparison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velocity plot could be used as an inlet for the concept car</a:t>
            </a:r>
          </a:p>
          <a:p>
            <a:r>
              <a:rPr lang="en-GB" dirty="0" smtClean="0"/>
              <a:t>It was then compared to a typical uniform inlet, giving a 30% increase in the drag force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2144395" y="3205207"/>
            <a:ext cx="4934585" cy="3182114"/>
            <a:chOff x="2144395" y="3205207"/>
            <a:chExt cx="4934585" cy="3182114"/>
          </a:xfrm>
        </p:grpSpPr>
        <p:pic>
          <p:nvPicPr>
            <p:cNvPr id="6" name="Picture 5"/>
            <p:cNvPicPr/>
            <p:nvPr/>
          </p:nvPicPr>
          <p:blipFill rotWithShape="1">
            <a:blip r:embed="rId2" cstate="print"/>
            <a:srcRect l="14063" t="12255" r="1011" b="38235"/>
            <a:stretch/>
          </p:blipFill>
          <p:spPr bwMode="auto">
            <a:xfrm>
              <a:off x="2144395" y="3205207"/>
              <a:ext cx="4855210" cy="15919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Picture 6"/>
            <p:cNvPicPr/>
            <p:nvPr/>
          </p:nvPicPr>
          <p:blipFill rotWithShape="1">
            <a:blip r:embed="rId3" cstate="print"/>
            <a:srcRect l="13788" t="13236" r="-92" b="32843"/>
            <a:stretch/>
          </p:blipFill>
          <p:spPr bwMode="auto">
            <a:xfrm>
              <a:off x="2144395" y="4653136"/>
              <a:ext cx="4934585" cy="173418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539552" y="3429000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Uniform 10m/s inlet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39552" y="5085183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UDF</a:t>
            </a:r>
          </a:p>
          <a:p>
            <a:pPr algn="ctr"/>
            <a:r>
              <a:rPr lang="en-GB" dirty="0" smtClean="0"/>
              <a:t>inlet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33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HPC: The Ahmed 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Simplified model of the geometry of a generic car</a:t>
            </a:r>
          </a:p>
          <a:p>
            <a:endParaRPr lang="en-US" sz="2000" dirty="0" smtClean="0"/>
          </a:p>
          <a:p>
            <a:r>
              <a:rPr lang="en-US" sz="2000" dirty="0" smtClean="0"/>
              <a:t>Used as a benchmark case for investigating automobile flow</a:t>
            </a:r>
            <a:br>
              <a:rPr lang="en-US" sz="2000" dirty="0" smtClean="0"/>
            </a:b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 descr="Ahme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140968"/>
            <a:ext cx="5040560" cy="22544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2" y="5517232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CFD Online, 2005. </a:t>
            </a:r>
            <a:r>
              <a:rPr lang="en-US" sz="12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File:Ahmed.gif</a:t>
            </a: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[online] Available at: http://www.cfd-online.com/Wiki/File:Ahmed.gif [Accessed 21/05/2014]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 descr="AhmedBodyPic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0" t="7813" r="9732" b="7449"/>
          <a:stretch/>
        </p:blipFill>
        <p:spPr>
          <a:xfrm>
            <a:off x="5436096" y="3212976"/>
            <a:ext cx="3468870" cy="21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9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HPC: Surrogate Modelling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Surrogate models are fast </a:t>
            </a:r>
            <a:r>
              <a:rPr lang="en-US" dirty="0" smtClean="0"/>
              <a:t>approximations </a:t>
            </a:r>
            <a:r>
              <a:rPr lang="en-US" dirty="0"/>
              <a:t>of computationally expensive simulations based upon a limited set of </a:t>
            </a:r>
            <a:r>
              <a:rPr lang="en-US" dirty="0" smtClean="0"/>
              <a:t>data </a:t>
            </a:r>
          </a:p>
          <a:p>
            <a:endParaRPr lang="en-US" dirty="0" smtClean="0"/>
          </a:p>
          <a:p>
            <a:r>
              <a:rPr lang="en-US" dirty="0"/>
              <a:t>Input Parameters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Rear slant angle (5° - 45°) 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Fillet radius (0mm </a:t>
            </a:r>
            <a:r>
              <a:rPr lang="en-US" dirty="0" smtClean="0"/>
              <a:t>– </a:t>
            </a:r>
            <a:r>
              <a:rPr lang="en-US" dirty="0"/>
              <a:t>50mm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Output Result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Drag </a:t>
            </a:r>
            <a:r>
              <a:rPr lang="en-US" dirty="0" smtClean="0"/>
              <a:t>coefficient</a:t>
            </a:r>
          </a:p>
          <a:p>
            <a:pPr lvl="1">
              <a:buFont typeface="Wingdings" charset="2"/>
              <a:buChar char="Ø"/>
            </a:pP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Data set creation for surrogate model was </a:t>
            </a:r>
            <a:r>
              <a:rPr lang="en-US" dirty="0" smtClean="0"/>
              <a:t>automated &amp; 35 simulations were run</a:t>
            </a:r>
            <a:endParaRPr lang="en-US" dirty="0"/>
          </a:p>
          <a:p>
            <a:pPr lvl="1">
              <a:buFont typeface="Wingdings" charset="2"/>
              <a:buChar char="Ø"/>
            </a:pPr>
            <a:endParaRPr lang="en-US" dirty="0"/>
          </a:p>
        </p:txBody>
      </p:sp>
      <p:pic>
        <p:nvPicPr>
          <p:cNvPr id="9" name="Picture 8" descr="AhmedBody1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780928"/>
            <a:ext cx="4153284" cy="244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6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HPC: Surrogate Model Results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79512" y="2060848"/>
            <a:ext cx="8709238" cy="3600400"/>
            <a:chOff x="755576" y="3140968"/>
            <a:chExt cx="7560840" cy="3125652"/>
          </a:xfrm>
        </p:grpSpPr>
        <p:pic>
          <p:nvPicPr>
            <p:cNvPr id="4" name="Picture 3" descr="OrigCdSurfac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3140968"/>
              <a:ext cx="3816424" cy="3125652"/>
            </a:xfrm>
            <a:prstGeom prst="rect">
              <a:avLst/>
            </a:prstGeom>
          </p:spPr>
        </p:pic>
        <p:pic>
          <p:nvPicPr>
            <p:cNvPr id="5" name="Picture 4" descr="cdmlp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3140968"/>
              <a:ext cx="3744416" cy="3115161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0" y="5661248"/>
            <a:ext cx="903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	       CFD Results 			             Surrogate Model Results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1906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HPC: </a:t>
            </a:r>
            <a:r>
              <a:rPr lang="en-GB" dirty="0" smtClean="0"/>
              <a:t>Turbulence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50904" cy="4876800"/>
          </a:xfrm>
        </p:spPr>
        <p:txBody>
          <a:bodyPr>
            <a:normAutofit/>
          </a:bodyPr>
          <a:lstStyle/>
          <a:p>
            <a:r>
              <a:rPr lang="en-GB" sz="2000" dirty="0" smtClean="0"/>
              <a:t>Turbulent flow causes flow properties to fluctuate irregularly about a mean value</a:t>
            </a:r>
          </a:p>
          <a:p>
            <a:r>
              <a:rPr lang="en-GB" sz="2000" dirty="0" smtClean="0"/>
              <a:t>Turbulence models are used to approximate small fluctuations seen in turbulent flow to reduce computational expense</a:t>
            </a:r>
            <a:endParaRPr lang="en-GB" sz="2000" dirty="0"/>
          </a:p>
        </p:txBody>
      </p:sp>
      <p:pic>
        <p:nvPicPr>
          <p:cNvPr id="4" name="Picture 3"/>
          <p:cNvPicPr/>
          <p:nvPr/>
        </p:nvPicPr>
        <p:blipFill rotWithShape="1">
          <a:blip r:embed="rId3" cstate="print"/>
          <a:srcRect l="17984" t="35583" r="54496" b="34390"/>
          <a:stretch/>
        </p:blipFill>
        <p:spPr bwMode="auto">
          <a:xfrm>
            <a:off x="499912" y="3573016"/>
            <a:ext cx="4248472" cy="26052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7544" y="6165304"/>
            <a:ext cx="5040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Versteeg</a:t>
            </a:r>
            <a:r>
              <a:rPr lang="en-GB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H. K. and </a:t>
            </a:r>
            <a:r>
              <a:rPr lang="en-GB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Malalasekera</a:t>
            </a:r>
            <a:r>
              <a:rPr lang="en-GB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W., 2007. An introduction to computational fluid dynamics: the finite volume method. 2nd ed. Harlow: Pearson Prentice Hall.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85745" y="1923002"/>
            <a:ext cx="3478743" cy="352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724128" y="5445224"/>
            <a:ext cx="324036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http://upload.wikimedia.org/wikipedia/commons/f/fb/Jet.jpg</a:t>
            </a:r>
          </a:p>
        </p:txBody>
      </p:sp>
    </p:spTree>
    <p:extLst>
      <p:ext uri="{BB962C8B-B14F-4D97-AF65-F5344CB8AC3E}">
        <p14:creationId xmlns:p14="http://schemas.microsoft.com/office/powerpoint/2010/main" val="230437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HPC: Turbulence </a:t>
            </a:r>
            <a:r>
              <a:rPr lang="en-GB" dirty="0" smtClean="0"/>
              <a:t>Modelling Methods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800" dirty="0" smtClean="0"/>
              <a:t>3 common approaches:</a:t>
            </a:r>
          </a:p>
          <a:p>
            <a:pPr lvl="1"/>
            <a:r>
              <a:rPr lang="en-GB" sz="2400" dirty="0" smtClean="0"/>
              <a:t>Reynolds-averaged </a:t>
            </a:r>
            <a:r>
              <a:rPr lang="en-GB" sz="2400" dirty="0" err="1" smtClean="0"/>
              <a:t>Navier</a:t>
            </a:r>
            <a:r>
              <a:rPr lang="en-GB" sz="2400" dirty="0" smtClean="0"/>
              <a:t>-Stokes (RANS)</a:t>
            </a:r>
          </a:p>
          <a:p>
            <a:pPr lvl="2"/>
            <a:r>
              <a:rPr lang="en-GB" sz="2000" dirty="0" smtClean="0"/>
              <a:t>Fastest but ignores non-isotropic effects of eddies</a:t>
            </a:r>
          </a:p>
          <a:p>
            <a:pPr lvl="2"/>
            <a:endParaRPr lang="en-GB" sz="2000" dirty="0" smtClean="0"/>
          </a:p>
          <a:p>
            <a:pPr lvl="1"/>
            <a:r>
              <a:rPr lang="en-GB" sz="2400" dirty="0" smtClean="0"/>
              <a:t>Large Eddy </a:t>
            </a:r>
            <a:r>
              <a:rPr lang="en-GB" sz="2400" dirty="0" smtClean="0"/>
              <a:t>Simulation (LES)</a:t>
            </a:r>
            <a:endParaRPr lang="en-GB" sz="2400" dirty="0" smtClean="0"/>
          </a:p>
          <a:p>
            <a:pPr lvl="2"/>
            <a:r>
              <a:rPr lang="en-GB" sz="2000" dirty="0" smtClean="0"/>
              <a:t>Directly resolves larger eddies – </a:t>
            </a:r>
            <a:r>
              <a:rPr lang="en-GB" sz="2000" dirty="0" smtClean="0"/>
              <a:t>much more computationally demanding than </a:t>
            </a:r>
            <a:r>
              <a:rPr lang="en-GB" sz="2000" dirty="0" smtClean="0"/>
              <a:t>RANS</a:t>
            </a:r>
          </a:p>
          <a:p>
            <a:pPr lvl="2"/>
            <a:endParaRPr lang="en-GB" sz="2000" dirty="0" smtClean="0"/>
          </a:p>
          <a:p>
            <a:pPr lvl="1"/>
            <a:r>
              <a:rPr lang="en-GB" sz="2400" dirty="0" smtClean="0"/>
              <a:t>Hybrid Methods</a:t>
            </a:r>
          </a:p>
          <a:p>
            <a:pPr lvl="2"/>
            <a:r>
              <a:rPr lang="en-GB" sz="2000" dirty="0" smtClean="0"/>
              <a:t>Combination of the two previous methods which can offer advantages to solution accuracy and computation time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4167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Design Sub-Group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sz="2400" dirty="0" smtClean="0"/>
              <a:t>Concept car design</a:t>
            </a:r>
          </a:p>
          <a:p>
            <a:pPr lvl="1"/>
            <a:endParaRPr lang="en-GB" sz="2400" dirty="0" smtClean="0"/>
          </a:p>
          <a:p>
            <a:pPr lvl="1"/>
            <a:r>
              <a:rPr lang="en-GB" sz="2400" dirty="0" smtClean="0"/>
              <a:t>Production of scale models using Additive Layer Manufacture (ALM)</a:t>
            </a:r>
          </a:p>
          <a:p>
            <a:pPr lvl="1"/>
            <a:endParaRPr lang="en-GB" sz="2400" dirty="0" smtClean="0"/>
          </a:p>
          <a:p>
            <a:pPr lvl="1"/>
            <a:r>
              <a:rPr lang="en-GB" sz="2400" dirty="0" smtClean="0"/>
              <a:t>Investigation of suitable meshing strategies</a:t>
            </a:r>
          </a:p>
          <a:p>
            <a:pPr lvl="1"/>
            <a:endParaRPr lang="en-GB" sz="2400" dirty="0" smtClean="0"/>
          </a:p>
          <a:p>
            <a:pPr lvl="1"/>
            <a:r>
              <a:rPr lang="en-GB" sz="2400" dirty="0" smtClean="0"/>
              <a:t>Virtual rendering of final concept car design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0032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HPC: Turbulence </a:t>
            </a:r>
            <a:r>
              <a:rPr lang="en-GB" dirty="0" smtClean="0"/>
              <a:t>Models Tested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91264" cy="5256584"/>
          </a:xfrm>
        </p:spPr>
        <p:txBody>
          <a:bodyPr>
            <a:normAutofit/>
          </a:bodyPr>
          <a:lstStyle/>
          <a:p>
            <a:r>
              <a:rPr lang="en-GB" sz="1800" dirty="0" smtClean="0"/>
              <a:t>Used Ahmed Body experimental results to validate turbulence models and numerical setups</a:t>
            </a:r>
          </a:p>
          <a:p>
            <a:endParaRPr lang="en-GB" sz="1800" dirty="0" smtClean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r>
              <a:rPr lang="en-GB" sz="1800" b="1" dirty="0" smtClean="0"/>
              <a:t>RANS</a:t>
            </a:r>
            <a:r>
              <a:rPr lang="en-GB" sz="1800" b="1" dirty="0" smtClean="0"/>
              <a:t>:</a:t>
            </a:r>
            <a:r>
              <a:rPr lang="en-GB" sz="1800" dirty="0" smtClean="0"/>
              <a:t> k-</a:t>
            </a:r>
            <a:r>
              <a:rPr lang="el-GR" sz="1800" dirty="0" smtClean="0"/>
              <a:t>ω</a:t>
            </a:r>
            <a:r>
              <a:rPr lang="en-GB" sz="1800" dirty="0" smtClean="0"/>
              <a:t> SST, k-</a:t>
            </a:r>
            <a:r>
              <a:rPr lang="el-GR" sz="1800" dirty="0" smtClean="0"/>
              <a:t>ε</a:t>
            </a:r>
            <a:r>
              <a:rPr lang="en-GB" sz="1800" dirty="0" smtClean="0"/>
              <a:t>, RNG k-</a:t>
            </a:r>
            <a:r>
              <a:rPr lang="el-GR" sz="1800" dirty="0" smtClean="0"/>
              <a:t>ε</a:t>
            </a:r>
            <a:r>
              <a:rPr lang="en-GB" sz="1800" dirty="0" smtClean="0"/>
              <a:t>, </a:t>
            </a:r>
            <a:r>
              <a:rPr lang="en-GB" sz="1800" dirty="0" err="1" smtClean="0"/>
              <a:t>Spalart-Allmaras</a:t>
            </a:r>
            <a:endParaRPr lang="en-GB" sz="1800" dirty="0"/>
          </a:p>
          <a:p>
            <a:r>
              <a:rPr lang="en-GB" sz="1800" b="1" dirty="0" smtClean="0"/>
              <a:t>LES:</a:t>
            </a:r>
            <a:r>
              <a:rPr lang="en-GB" sz="1800" dirty="0" smtClean="0"/>
              <a:t> One-Equation Eddy-Viscosity Model</a:t>
            </a:r>
          </a:p>
          <a:p>
            <a:pPr lvl="1"/>
            <a:r>
              <a:rPr lang="en-GB" sz="1600" dirty="0" smtClean="0"/>
              <a:t>Unable to generate stable solutions</a:t>
            </a:r>
          </a:p>
          <a:p>
            <a:r>
              <a:rPr lang="en-GB" sz="1800" b="1" dirty="0" smtClean="0"/>
              <a:t>Hybrid: </a:t>
            </a:r>
            <a:r>
              <a:rPr lang="en-GB" sz="1800" dirty="0" smtClean="0"/>
              <a:t>Delayed-Detached Eddy-Simulation</a:t>
            </a:r>
          </a:p>
          <a:p>
            <a:pPr lvl="1"/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76872"/>
            <a:ext cx="375210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3826605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31640" y="5013176"/>
            <a:ext cx="81906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Lienhart</a:t>
            </a:r>
            <a:r>
              <a:rPr lang="en-GB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H., </a:t>
            </a:r>
            <a:r>
              <a:rPr lang="en-GB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Stoots</a:t>
            </a:r>
            <a:r>
              <a:rPr lang="en-GB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C. and Becker, S., 2000. </a:t>
            </a:r>
            <a:r>
              <a:rPr lang="en-GB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Flow and Turbulence Structures in the Wake of a Simplified Car Model (Ahmed Model</a:t>
            </a:r>
            <a:r>
              <a:rPr lang="en-GB" sz="9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en-GB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GB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7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HPC: </a:t>
            </a:r>
            <a:r>
              <a:rPr lang="en-GB" dirty="0" smtClean="0"/>
              <a:t>Vector Plots</a:t>
            </a:r>
            <a:endParaRPr lang="en-GB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556792"/>
            <a:ext cx="433490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12"/>
          <a:stretch/>
        </p:blipFill>
        <p:spPr bwMode="auto">
          <a:xfrm>
            <a:off x="4652142" y="1523109"/>
            <a:ext cx="4384354" cy="4680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597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HPC: </a:t>
            </a:r>
            <a:r>
              <a:rPr lang="en-GB" smtClean="0"/>
              <a:t>Drag Coefficients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008118"/>
              </p:ext>
            </p:extLst>
          </p:nvPr>
        </p:nvGraphicFramePr>
        <p:xfrm>
          <a:off x="467544" y="1484784"/>
          <a:ext cx="802685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658"/>
                <a:gridCol w="1440180"/>
                <a:gridCol w="2011680"/>
                <a:gridCol w="2011680"/>
                <a:gridCol w="1281658"/>
              </a:tblGrid>
              <a:tr h="503800">
                <a:tc rowSpan="3"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Spalart-Allmaras</a:t>
                      </a:r>
                      <a:r>
                        <a:rPr lang="en-GB" baseline="0" dirty="0" smtClean="0"/>
                        <a:t> Model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Rear</a:t>
                      </a:r>
                      <a:r>
                        <a:rPr lang="en-GB" baseline="0" dirty="0" smtClean="0"/>
                        <a:t> Slant </a:t>
                      </a:r>
                      <a:br>
                        <a:rPr lang="en-GB" baseline="0" dirty="0" smtClean="0"/>
                      </a:br>
                      <a:r>
                        <a:rPr lang="en-GB" baseline="0" dirty="0" smtClean="0"/>
                        <a:t>Angle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Experimental </a:t>
                      </a:r>
                      <a:br>
                        <a:rPr lang="en-GB" dirty="0" smtClean="0"/>
                      </a:br>
                      <a:r>
                        <a:rPr lang="en-GB" dirty="0" smtClean="0"/>
                        <a:t>Drag Coefficient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Computed </a:t>
                      </a:r>
                      <a:br>
                        <a:rPr lang="en-GB" dirty="0" smtClean="0"/>
                      </a:br>
                      <a:r>
                        <a:rPr lang="en-GB" dirty="0" smtClean="0"/>
                        <a:t>Drag </a:t>
                      </a:r>
                      <a:r>
                        <a:rPr lang="en-GB" baseline="0" dirty="0" smtClean="0"/>
                        <a:t>Coefficient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Error %</a:t>
                      </a:r>
                      <a:endParaRPr lang="en-GB" dirty="0"/>
                    </a:p>
                  </a:txBody>
                  <a:tcPr/>
                </a:tc>
              </a:tr>
              <a:tr h="252156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25°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0.299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0.292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-2.3%</a:t>
                      </a:r>
                      <a:endParaRPr lang="en-GB" dirty="0"/>
                    </a:p>
                  </a:txBody>
                  <a:tcPr/>
                </a:tc>
              </a:tr>
              <a:tr h="149736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35°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0.279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0.294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5.4%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5536" y="2924944"/>
            <a:ext cx="8229600" cy="1252736"/>
          </a:xfrm>
        </p:spPr>
        <p:txBody>
          <a:bodyPr>
            <a:normAutofit lnSpcReduction="10000"/>
          </a:bodyPr>
          <a:lstStyle/>
          <a:p>
            <a:r>
              <a:rPr lang="en-GB" sz="2000" dirty="0" err="1"/>
              <a:t>Spalart-Allmaras</a:t>
            </a:r>
            <a:r>
              <a:rPr lang="en-GB" sz="2000" dirty="0"/>
              <a:t> model (RANS) gave most accurate drag results and flow topology</a:t>
            </a:r>
          </a:p>
          <a:p>
            <a:r>
              <a:rPr lang="en-GB" sz="2000" dirty="0"/>
              <a:t>Did not correctly predict a drop in drag above the critical rear-slant angle</a:t>
            </a:r>
          </a:p>
          <a:p>
            <a:pPr marL="274320" lvl="1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95536" y="5560640"/>
            <a:ext cx="8229600" cy="1252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 smtClean="0"/>
              <a:t>DDES results </a:t>
            </a:r>
            <a:r>
              <a:rPr lang="en-GB" sz="2200" dirty="0"/>
              <a:t>less accurate than </a:t>
            </a:r>
            <a:r>
              <a:rPr lang="en-GB" sz="2200" dirty="0" err="1" smtClean="0"/>
              <a:t>Spalart-Allmaras</a:t>
            </a:r>
            <a:endParaRPr lang="en-GB" sz="2200" dirty="0"/>
          </a:p>
          <a:p>
            <a:r>
              <a:rPr lang="en-GB" sz="2200" dirty="0"/>
              <a:t>Correctly predicted a drop in drag above the critical rear-slant </a:t>
            </a:r>
            <a:r>
              <a:rPr lang="en-GB" sz="2200" dirty="0" smtClean="0"/>
              <a:t>angle</a:t>
            </a:r>
          </a:p>
          <a:p>
            <a:pPr lvl="1"/>
            <a:endParaRPr lang="en-GB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74178"/>
              </p:ext>
            </p:extLst>
          </p:nvPr>
        </p:nvGraphicFramePr>
        <p:xfrm>
          <a:off x="496908" y="4217640"/>
          <a:ext cx="802685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658"/>
                <a:gridCol w="1440180"/>
                <a:gridCol w="2011680"/>
                <a:gridCol w="2011680"/>
                <a:gridCol w="1281658"/>
              </a:tblGrid>
              <a:tr h="503800">
                <a:tc rowSpan="3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DDES Model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Rear</a:t>
                      </a:r>
                      <a:r>
                        <a:rPr lang="en-GB" baseline="0" dirty="0" smtClean="0"/>
                        <a:t> Slant </a:t>
                      </a:r>
                      <a:br>
                        <a:rPr lang="en-GB" baseline="0" dirty="0" smtClean="0"/>
                      </a:br>
                      <a:r>
                        <a:rPr lang="en-GB" baseline="0" dirty="0" smtClean="0"/>
                        <a:t>Angle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Experimental </a:t>
                      </a:r>
                      <a:br>
                        <a:rPr lang="en-GB" dirty="0" smtClean="0"/>
                      </a:br>
                      <a:r>
                        <a:rPr lang="en-GB" dirty="0" smtClean="0"/>
                        <a:t>Drag Coefficient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Computed </a:t>
                      </a:r>
                      <a:br>
                        <a:rPr lang="en-GB" dirty="0" smtClean="0"/>
                      </a:br>
                      <a:r>
                        <a:rPr lang="en-GB" dirty="0" smtClean="0"/>
                        <a:t>Drag </a:t>
                      </a:r>
                      <a:r>
                        <a:rPr lang="en-GB" baseline="0" dirty="0" smtClean="0"/>
                        <a:t>Coefficient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Error %</a:t>
                      </a:r>
                      <a:endParaRPr lang="en-GB" dirty="0"/>
                    </a:p>
                  </a:txBody>
                  <a:tcPr/>
                </a:tc>
              </a:tr>
              <a:tr h="252156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25°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0.299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0.341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14%</a:t>
                      </a:r>
                      <a:endParaRPr lang="en-GB" dirty="0"/>
                    </a:p>
                  </a:txBody>
                  <a:tcPr/>
                </a:tc>
              </a:tr>
              <a:tr h="149736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35°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0.279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0.294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5.4%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41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HPC: </a:t>
            </a: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Real-life flow profile shown to significantly affect the flow around the car model</a:t>
            </a:r>
          </a:p>
          <a:p>
            <a:endParaRPr lang="en-GB" dirty="0" smtClean="0"/>
          </a:p>
          <a:p>
            <a:r>
              <a:rPr lang="en-GB" dirty="0" smtClean="0"/>
              <a:t>Surrogate models may benefit the automotive industry by reducing the number of expensive CFD simulations needed</a:t>
            </a:r>
          </a:p>
          <a:p>
            <a:endParaRPr lang="en-GB" dirty="0" smtClean="0"/>
          </a:p>
          <a:p>
            <a:r>
              <a:rPr lang="en-GB" dirty="0" err="1" smtClean="0"/>
              <a:t>Spalart-Allmaras</a:t>
            </a:r>
            <a:r>
              <a:rPr lang="en-GB" dirty="0" smtClean="0"/>
              <a:t> Turbulence Model generated the most accurate results</a:t>
            </a:r>
          </a:p>
          <a:p>
            <a:endParaRPr lang="en-GB" dirty="0" smtClean="0"/>
          </a:p>
          <a:p>
            <a:r>
              <a:rPr lang="en-GB" dirty="0" smtClean="0"/>
              <a:t>DDES correctly showed drop in drag seen beyond critical-slant angle</a:t>
            </a:r>
          </a:p>
        </p:txBody>
      </p:sp>
    </p:spTree>
    <p:extLst>
      <p:ext uri="{BB962C8B-B14F-4D97-AF65-F5344CB8AC3E}">
        <p14:creationId xmlns:p14="http://schemas.microsoft.com/office/powerpoint/2010/main" val="195926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Final Results: Concept Car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64076"/>
            <a:ext cx="5992086" cy="1920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723"/>
          <a:stretch/>
        </p:blipFill>
        <p:spPr bwMode="auto">
          <a:xfrm>
            <a:off x="2051720" y="3501008"/>
            <a:ext cx="5095016" cy="3161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68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17" y="352938"/>
            <a:ext cx="8229600" cy="990600"/>
          </a:xfrm>
        </p:spPr>
        <p:txBody>
          <a:bodyPr>
            <a:normAutofit/>
          </a:bodyPr>
          <a:lstStyle/>
          <a:p>
            <a:r>
              <a:rPr lang="en-GB" dirty="0" smtClean="0"/>
              <a:t>Final Results: Testing</a:t>
            </a:r>
            <a:endParaRPr lang="en-GB" dirty="0">
              <a:solidFill>
                <a:srgbClr val="FFFF00"/>
              </a:solidFill>
            </a:endParaRPr>
          </a:p>
        </p:txBody>
      </p:sp>
      <p:pic>
        <p:nvPicPr>
          <p:cNvPr id="10" name="Picture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672" y="1196752"/>
            <a:ext cx="5723890" cy="2695575"/>
          </a:xfrm>
          <a:prstGeom prst="rect">
            <a:avLst/>
          </a:prstGeom>
        </p:spPr>
      </p:pic>
      <p:pic>
        <p:nvPicPr>
          <p:cNvPr id="5" name="Picture 4" descr="Testing good 1.png"/>
          <p:cNvPicPr/>
          <p:nvPr/>
        </p:nvPicPr>
        <p:blipFill rotWithShape="1">
          <a:blip r:embed="rId3" cstate="print"/>
          <a:srcRect r="45679"/>
          <a:stretch/>
        </p:blipFill>
        <p:spPr>
          <a:xfrm>
            <a:off x="2411760" y="4077072"/>
            <a:ext cx="4320480" cy="26587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86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9906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Final Results: Drag Coefficient Comparison</a:t>
            </a:r>
            <a:endParaRPr lang="en-GB" dirty="0">
              <a:solidFill>
                <a:srgbClr val="FFFF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311273"/>
              </p:ext>
            </p:extLst>
          </p:nvPr>
        </p:nvGraphicFramePr>
        <p:xfrm>
          <a:off x="1350126" y="1772816"/>
          <a:ext cx="6096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22682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Computational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Experimental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Straight</a:t>
                      </a:r>
                      <a:r>
                        <a:rPr lang="en-GB" baseline="0" dirty="0" smtClean="0"/>
                        <a:t> Test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0.167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0.17 ± 0.015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Angled Test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0.298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0.358 ± 0.077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79512" y="3140968"/>
            <a:ext cx="8785143" cy="3288196"/>
            <a:chOff x="0" y="0"/>
            <a:chExt cx="5807487" cy="21359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28" t="9740" r="10834" b="5649"/>
            <a:stretch/>
          </p:blipFill>
          <p:spPr bwMode="auto">
            <a:xfrm>
              <a:off x="0" y="0"/>
              <a:ext cx="2840922" cy="2135927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02" t="11832" r="11185" b="4962"/>
            <a:stretch/>
          </p:blipFill>
          <p:spPr bwMode="auto">
            <a:xfrm>
              <a:off x="2889783" y="0"/>
              <a:ext cx="2917704" cy="2135927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1705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Designed, manufactured and rendered a concept car</a:t>
            </a:r>
          </a:p>
          <a:p>
            <a:endParaRPr lang="en-GB" dirty="0" smtClean="0"/>
          </a:p>
          <a:p>
            <a:r>
              <a:rPr lang="en-GB" dirty="0" smtClean="0"/>
              <a:t>Successfully renovated existing wind tunnel to allow wake surveys and drag measurements</a:t>
            </a:r>
          </a:p>
          <a:p>
            <a:endParaRPr lang="en-GB" dirty="0" smtClean="0"/>
          </a:p>
          <a:p>
            <a:r>
              <a:rPr lang="en-GB" dirty="0" smtClean="0"/>
              <a:t>Created a Virtual Wind Tunnel (VWT) which accurately predicted the drag on an Ahmed body using RANS</a:t>
            </a:r>
          </a:p>
          <a:p>
            <a:endParaRPr lang="en-GB" dirty="0"/>
          </a:p>
          <a:p>
            <a:r>
              <a:rPr lang="en-GB" dirty="0" smtClean="0"/>
              <a:t>Used the Ahmed body results to develop the VWT for the concept car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VWT drag results </a:t>
            </a:r>
            <a:r>
              <a:rPr lang="en-GB" dirty="0"/>
              <a:t>were </a:t>
            </a:r>
            <a:r>
              <a:rPr lang="en-GB" dirty="0" smtClean="0"/>
              <a:t>compared with experimental results and were found to be in good agreement</a:t>
            </a:r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880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780928"/>
            <a:ext cx="8229600" cy="990600"/>
          </a:xfrm>
        </p:spPr>
        <p:txBody>
          <a:bodyPr/>
          <a:lstStyle/>
          <a:p>
            <a:pPr algn="ctr"/>
            <a:r>
              <a:rPr lang="en-GB" dirty="0" smtClean="0"/>
              <a:t>Any 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821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Design: Concept Car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8582"/>
            <a:ext cx="8229600" cy="1816402"/>
          </a:xfrm>
        </p:spPr>
        <p:txBody>
          <a:bodyPr/>
          <a:lstStyle/>
          <a:p>
            <a:r>
              <a:rPr lang="en-GB" dirty="0" smtClean="0"/>
              <a:t>Concept car design evolution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5" t="41856" r="14550" b="37302"/>
          <a:stretch/>
        </p:blipFill>
        <p:spPr bwMode="auto">
          <a:xfrm>
            <a:off x="1" y="1902376"/>
            <a:ext cx="8964488" cy="15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/>
          <a:srcRect l="37112" t="28579" r="8136" b="12427"/>
          <a:stretch/>
        </p:blipFill>
        <p:spPr bwMode="auto">
          <a:xfrm>
            <a:off x="2456852" y="4221088"/>
            <a:ext cx="4098290" cy="24842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46856" y="3646831"/>
            <a:ext cx="8229600" cy="1816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RANS CFD analysis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47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</a:t>
            </a:r>
            <a:r>
              <a:rPr lang="en-GB" dirty="0" smtClean="0"/>
              <a:t>: ALM of Scale </a:t>
            </a:r>
            <a:r>
              <a:rPr lang="en-GB" dirty="0"/>
              <a:t>M</a:t>
            </a:r>
            <a:r>
              <a:rPr lang="en-GB" dirty="0" smtClean="0"/>
              <a:t>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Material jetting process used to produce scale models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0" t="23612" r="14328" b="37242"/>
          <a:stretch/>
        </p:blipFill>
        <p:spPr bwMode="auto">
          <a:xfrm>
            <a:off x="658035" y="2356163"/>
            <a:ext cx="3492806" cy="221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3" t="47023" r="45005" b="14088"/>
          <a:stretch/>
        </p:blipFill>
        <p:spPr bwMode="auto">
          <a:xfrm>
            <a:off x="4499992" y="3068960"/>
            <a:ext cx="3498307" cy="211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0" t="62886" r="14328" b="16727"/>
          <a:stretch/>
        </p:blipFill>
        <p:spPr bwMode="auto">
          <a:xfrm>
            <a:off x="628482" y="4734022"/>
            <a:ext cx="3492806" cy="115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68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Design: Mesh Generation Overview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57200" y="1772815"/>
            <a:ext cx="8229600" cy="4756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/>
            </a:lvl1pPr>
            <a:lvl2pPr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/>
            </a:lvl2pPr>
            <a:lvl3pPr marL="731520" indent="-18288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</a:lvl3pPr>
            <a:lvl4pPr marL="10058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4pPr>
            <a:lvl5pPr marL="1188720" indent="-13716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baseline="0"/>
            </a:lvl5pPr>
            <a:lvl6pPr marL="137160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6pPr>
            <a:lvl7pPr marL="155448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7pPr>
            <a:lvl8pPr marL="173736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8pPr>
            <a:lvl9pPr marL="19202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9pPr>
          </a:lstStyle>
          <a:p>
            <a:r>
              <a:rPr lang="en-GB" dirty="0"/>
              <a:t>Critical step in CFD process</a:t>
            </a:r>
          </a:p>
          <a:p>
            <a:r>
              <a:rPr lang="en-GB" dirty="0"/>
              <a:t>Affected by many factors</a:t>
            </a:r>
          </a:p>
          <a:p>
            <a:r>
              <a:rPr lang="en-GB" dirty="0"/>
              <a:t>Mesh quality can be measured in various ways</a:t>
            </a:r>
          </a:p>
          <a:p>
            <a:r>
              <a:rPr lang="en-GB" dirty="0"/>
              <a:t>Multiple methods for improving quality, post-assessment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3645672"/>
            <a:ext cx="7632848" cy="288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Design: Mesh Experimentation Results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1520" y="1524000"/>
            <a:ext cx="2910624" cy="50742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marL="182880"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/>
            </a:lvl1pPr>
            <a:lvl2pPr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/>
            </a:lvl2pPr>
            <a:lvl3pPr marL="731520" indent="-18288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</a:lvl3pPr>
            <a:lvl4pPr marL="10058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4pPr>
            <a:lvl5pPr marL="1188720" indent="-13716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baseline="0"/>
            </a:lvl5pPr>
            <a:lvl6pPr marL="137160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6pPr>
            <a:lvl7pPr marL="155448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7pPr>
            <a:lvl8pPr marL="173736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8pPr>
            <a:lvl9pPr marL="19202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9pPr>
          </a:lstStyle>
          <a:p>
            <a:r>
              <a:rPr lang="en-GB" dirty="0"/>
              <a:t>Solution accuracy comparison for various meshing schemes</a:t>
            </a:r>
          </a:p>
          <a:p>
            <a:r>
              <a:rPr lang="en-GB" dirty="0"/>
              <a:t>Mesh quality information collected</a:t>
            </a:r>
          </a:p>
          <a:p>
            <a:r>
              <a:rPr lang="en-GB" dirty="0"/>
              <a:t>Tet PI found to be most robust and accurate: variance of 3.73% from experimental </a:t>
            </a:r>
          </a:p>
          <a:p>
            <a:r>
              <a:rPr lang="en-GB" dirty="0"/>
              <a:t>Tet PI then used on final concept car later on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778497355"/>
              </p:ext>
            </p:extLst>
          </p:nvPr>
        </p:nvGraphicFramePr>
        <p:xfrm>
          <a:off x="3162144" y="1028700"/>
          <a:ext cx="5796136" cy="5165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425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Design: Rendering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/>
          <a:lstStyle/>
          <a:p>
            <a:r>
              <a:rPr lang="en-GB" dirty="0" smtClean="0"/>
              <a:t>Aim: render the concept car in Exeter</a:t>
            </a:r>
          </a:p>
          <a:p>
            <a:r>
              <a:rPr lang="en-GB" dirty="0" smtClean="0"/>
              <a:t>Used path-tracing light solving method in Blender</a:t>
            </a:r>
          </a:p>
          <a:p>
            <a:r>
              <a:rPr lang="en-GB" dirty="0" smtClean="0"/>
              <a:t>Data from Electronic Distance Measuring (EDM) and Google Earth</a:t>
            </a:r>
          </a:p>
          <a:p>
            <a:r>
              <a:rPr lang="en-GB" dirty="0"/>
              <a:t>P</a:t>
            </a:r>
            <a:r>
              <a:rPr lang="en-GB" dirty="0" smtClean="0"/>
              <a:t>hotons from each pixel are traced back</a:t>
            </a:r>
            <a:endParaRPr lang="en-GB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t="9167" r="29062" b="12222"/>
          <a:stretch/>
        </p:blipFill>
        <p:spPr bwMode="auto">
          <a:xfrm>
            <a:off x="2186830" y="3724817"/>
            <a:ext cx="4545410" cy="3160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287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Design: Rendering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82752" cy="2569198"/>
          </a:xfrm>
        </p:spPr>
        <p:txBody>
          <a:bodyPr>
            <a:normAutofit/>
          </a:bodyPr>
          <a:lstStyle/>
          <a:p>
            <a:r>
              <a:rPr lang="en-GB" dirty="0" smtClean="0"/>
              <a:t>Blender is partially written in Python, so a script can automate the process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28800"/>
            <a:ext cx="4430121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067945" y="4005064"/>
            <a:ext cx="4641296" cy="212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‘Drivers’ link different objects’ parameters</a:t>
            </a:r>
          </a:p>
          <a:p>
            <a:r>
              <a:rPr lang="en-GB" dirty="0" smtClean="0"/>
              <a:t>Wheel rotation is dependent on car displacement, for example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25144"/>
            <a:ext cx="2952328" cy="556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082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465</TotalTime>
  <Words>1321</Words>
  <Application>Microsoft Office PowerPoint</Application>
  <PresentationFormat>On-screen Show (4:3)</PresentationFormat>
  <Paragraphs>253</Paragraphs>
  <Slides>38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Clarity</vt:lpstr>
      <vt:lpstr>Virtual Wind Tunnel</vt:lpstr>
      <vt:lpstr>Introduction</vt:lpstr>
      <vt:lpstr>Design Sub-Group</vt:lpstr>
      <vt:lpstr>Design: Concept Car</vt:lpstr>
      <vt:lpstr>Design: ALM of Scale Models</vt:lpstr>
      <vt:lpstr>Design: Mesh Generation Overview</vt:lpstr>
      <vt:lpstr>Design: Mesh Experimentation Results</vt:lpstr>
      <vt:lpstr>Design: Rendering</vt:lpstr>
      <vt:lpstr>Design: Rendering</vt:lpstr>
      <vt:lpstr>Design: Rendering</vt:lpstr>
      <vt:lpstr>Design: Rendering</vt:lpstr>
      <vt:lpstr>Design Group Summary</vt:lpstr>
      <vt:lpstr>Experimental Sub-Group</vt:lpstr>
      <vt:lpstr>Experimental: Test Section Rebuild</vt:lpstr>
      <vt:lpstr>Experimental: Automated Probe Positioning</vt:lpstr>
      <vt:lpstr>Experimental: Wake Survey</vt:lpstr>
      <vt:lpstr>Experimental: Drag Balance</vt:lpstr>
      <vt:lpstr>Experimental: Drag Balance</vt:lpstr>
      <vt:lpstr>Experimental: Angle of Cable</vt:lpstr>
      <vt:lpstr>Summary of Experimentation</vt:lpstr>
      <vt:lpstr>HPC Sub-Group</vt:lpstr>
      <vt:lpstr>HPC: Environment Creation</vt:lpstr>
      <vt:lpstr>HPC: Urban Canyon Flow</vt:lpstr>
      <vt:lpstr>HPC: Concept Car Comparison</vt:lpstr>
      <vt:lpstr>HPC: The Ahmed Body</vt:lpstr>
      <vt:lpstr>HPC: Surrogate Modelling</vt:lpstr>
      <vt:lpstr>HPC: Surrogate Model Results</vt:lpstr>
      <vt:lpstr>HPC: Turbulence</vt:lpstr>
      <vt:lpstr>HPC: Turbulence Modelling Methods</vt:lpstr>
      <vt:lpstr>HPC: Turbulence Models Tested</vt:lpstr>
      <vt:lpstr>HPC: Vector Plots</vt:lpstr>
      <vt:lpstr>HPC: Drag Coefficients</vt:lpstr>
      <vt:lpstr>HPC: Summary</vt:lpstr>
      <vt:lpstr>Final Results: Concept Car</vt:lpstr>
      <vt:lpstr>Final Results: Testing</vt:lpstr>
      <vt:lpstr>Final Results: Drag Coefficient Comparison</vt:lpstr>
      <vt:lpstr>Conclusions</vt:lpstr>
      <vt:lpstr>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EMPS</dc:creator>
  <cp:lastModifiedBy>Luke</cp:lastModifiedBy>
  <cp:revision>45</cp:revision>
  <dcterms:created xsi:type="dcterms:W3CDTF">2014-05-20T12:15:01Z</dcterms:created>
  <dcterms:modified xsi:type="dcterms:W3CDTF">2014-05-27T22:50:58Z</dcterms:modified>
</cp:coreProperties>
</file>